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71" r:id="rId3"/>
    <p:sldId id="259" r:id="rId4"/>
    <p:sldId id="260" r:id="rId5"/>
    <p:sldId id="261" r:id="rId6"/>
    <p:sldId id="262" r:id="rId7"/>
    <p:sldId id="272" r:id="rId8"/>
    <p:sldId id="263" r:id="rId9"/>
    <p:sldId id="265" r:id="rId10"/>
    <p:sldId id="273" r:id="rId11"/>
    <p:sldId id="270" r:id="rId12"/>
    <p:sldId id="274" r:id="rId13"/>
    <p:sldId id="275" r:id="rId14"/>
    <p:sldId id="277" r:id="rId15"/>
    <p:sldId id="276" r:id="rId16"/>
  </p:sldIdLst>
  <p:sldSz cx="12192000" cy="6858000"/>
  <p:notesSz cx="6858000" cy="9144000"/>
  <p:defaultTextStyle>
    <a:defPPr lvl="0">
      <a:defRPr lang="sr-Latn-R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636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6E529AD-BF94-4197-9D48-B404BC505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Georgia" panose="02040502050405020303" pitchFamily="18" charset="0"/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9F2FFF2F-3E0F-4015-ACA6-2D42DFF9C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dirty="0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A0B457C2-6D6B-475E-9939-BF2BBAFC8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BDCCDA2-AEDB-4BC0-AD78-D62FBDAE6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F07B439-4EDB-4577-8573-8C16C724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200427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8D7DC47-5407-4F75-9E74-468C4B9D5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488B5DEB-15D3-409D-A122-A97340FC6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11CCD9ED-DA7E-48B5-8065-FB74CAED6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7D87F03-D0C2-484F-A38D-150F6E0F5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BC84EAE-5E2C-4D19-B568-77BCEAFB2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9424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3740D220-2675-4658-897D-89484E1C4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884E50AE-85DE-4A2D-A5E0-C83E06EB7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6B20748-924B-480C-BE5A-7D076517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4736D25C-4E34-48E5-A12E-CEA5B57E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C159CDB-B89F-4D28-B4C0-B44F5A05E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1564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674340C-D792-4F78-ADA2-DBF4B0699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adugi" panose="020B0502040204020203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B2DF8E-C339-46CB-9C9A-E4130A55F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Gadugi" panose="020B0502040204020203" pitchFamily="34" charset="0"/>
              </a:defRPr>
            </a:lvl1pPr>
            <a:lvl2pPr>
              <a:defRPr>
                <a:latin typeface="Gadugi" panose="020B0502040204020203" pitchFamily="34" charset="0"/>
              </a:defRPr>
            </a:lvl2pPr>
            <a:lvl3pPr>
              <a:defRPr>
                <a:latin typeface="Gadugi" panose="020B0502040204020203" pitchFamily="34" charset="0"/>
              </a:defRPr>
            </a:lvl3pPr>
            <a:lvl4pPr>
              <a:defRPr>
                <a:latin typeface="Gadugi" panose="020B0502040204020203" pitchFamily="34" charset="0"/>
              </a:defRPr>
            </a:lvl4pPr>
            <a:lvl5pPr>
              <a:defRPr>
                <a:latin typeface="Gadugi" panose="020B0502040204020203" pitchFamily="34" charset="0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BF40631-23C6-48AA-8E37-01BE33825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767989F-84F9-4333-8203-94DEC65EB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98445180-374F-48C4-9FA6-9DBA480EA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14506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102D080-3B5C-4228-A274-EE9B4B8B7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Georgia" panose="02040502050405020303" pitchFamily="18" charset="0"/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290EBBB-C30F-4C2B-AFAE-CD9AE5E35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5CB1FC15-5E6F-4BDF-9919-93D21815A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F29A5508-EEE6-4DD1-A47C-A5B0DADEE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D47FC08-AB4A-4658-9F01-37C1F91E3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0654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41EC96F-7C2A-4E1F-9A8D-DC44A8E3D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60102A8-C674-4AA4-B5DC-FE7F559C9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017D4D2B-1AB6-41CD-9B24-51440DD70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723D8B97-86B4-45C8-A65F-F059509F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9610FA2-2095-49D5-A4B9-67B6AEC13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539712A-FB43-4BE0-8CD1-B23EE7BA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95519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22B49CB-1EAD-49C8-897B-F37C51588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9177DA6A-82F0-467F-BE2B-8A248E4B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5756BEC7-18FA-4E99-B1F6-E0BD46664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A63DAFA4-23EE-4B35-AB7C-AB29FF835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dirty="0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495FC906-EAE3-4C31-A356-8BBBC0582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BFE22A55-9EFD-46C5-B49F-7D40FEF7A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3ED65BC2-EBBC-43A7-864E-8F0CD523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955585C1-BB0A-4DB1-995B-328EB68A1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3353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1C8CB25A-D259-42C4-9DB9-381B34B54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</a:lstStyle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91EB3B1D-9213-40F0-843B-F18E74AC9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F34353AB-DE57-4855-826A-7D8A258AD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D8BE0566-14FA-4704-A2BC-721F0ED3D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6579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7F30F62B-6887-417C-B887-6FB8E3458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FD1EF124-5CAE-40EE-A2F5-C8B5203B5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0B21D375-C326-4792-BC39-0EED59FAA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0054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85EC426-FBE8-4CF0-8198-BBA2D50E2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E502D1F-4F32-4DD9-A1B6-18DDCD279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ABF3B0B-3F58-4E6E-B14F-A3946F36D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0FC9D334-19E6-40EC-B026-8FCA1BD0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C68CC62-5AA9-467C-BEE7-DA7E38A14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EC96DDE7-722E-45A1-9197-D00EB2C37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98259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FC51423C-9D4A-432B-8B28-E04BD994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3991B40C-DE44-4EA6-840B-5E73879D6C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890D125-7C68-40D0-8689-D3C27B899D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43F8D59A-67AC-4605-AA01-2B806215D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A6B03CF3-0EE2-4C14-9430-2F7CC5032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3B74832C-60CB-4BEC-9F15-1AE8187A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9432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C98D4DA7-EEDE-4478-A187-DEE4D82D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386"/>
            <a:ext cx="10515600" cy="1138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FA2FB5D-E9BA-4573-95F9-442E486D5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41A0978-F364-4E10-897B-E1B08D9D42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286A2-B2C3-405D-BA2B-CB6E1BB670D8}" type="datetimeFigureOut">
              <a:rPr lang="hr-HR" smtClean="0"/>
              <a:pPr/>
              <a:t>8.2.2021.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B382F664-6B44-4BE5-BC1A-D0963A45F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80CF1333-C4D0-4899-8165-1FED29AA6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CFBD3-B535-4544-825B-3CCF4FEDA946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8F02F2CD-0508-457F-A2AD-0C9811F1CCCC}"/>
              </a:ext>
            </a:extLst>
          </p:cNvPr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81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0BD2C13-66A6-4087-98C0-F537F757FCF7}"/>
              </a:ext>
            </a:extLst>
          </p:cNvPr>
          <p:cNvSpPr txBox="1"/>
          <p:nvPr userDrawn="1"/>
        </p:nvSpPr>
        <p:spPr>
          <a:xfrm>
            <a:off x="5640265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xmlns="" id="{EDF9FBE7-4C57-4D0F-900B-2815F9933A9B}"/>
              </a:ext>
            </a:extLst>
          </p:cNvPr>
          <p:cNvSpPr/>
          <p:nvPr userDrawn="1"/>
        </p:nvSpPr>
        <p:spPr>
          <a:xfrm>
            <a:off x="0" y="6348046"/>
            <a:ext cx="12192000" cy="509954"/>
          </a:xfrm>
          <a:prstGeom prst="rect">
            <a:avLst/>
          </a:prstGeom>
          <a:solidFill>
            <a:srgbClr val="FB338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859FB3A2-3370-45C7-AB86-C1FD43A0BBA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86192" y="6313686"/>
            <a:ext cx="2505808" cy="565407"/>
          </a:xfrm>
          <a:prstGeom prst="rect">
            <a:avLst/>
          </a:prstGeom>
        </p:spPr>
      </p:pic>
      <p:sp>
        <p:nvSpPr>
          <p:cNvPr id="17" name="Pravokutnik 16">
            <a:extLst>
              <a:ext uri="{FF2B5EF4-FFF2-40B4-BE49-F238E27FC236}">
                <a16:creationId xmlns:a16="http://schemas.microsoft.com/office/drawing/2014/main" xmlns="" id="{D5EA0245-109A-4464-899D-47DE1A92CA66}"/>
              </a:ext>
            </a:extLst>
          </p:cNvPr>
          <p:cNvSpPr/>
          <p:nvPr userDrawn="1"/>
        </p:nvSpPr>
        <p:spPr>
          <a:xfrm>
            <a:off x="6840414" y="-21092"/>
            <a:ext cx="50035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OTKRIVAMO FIZIKU 8</a:t>
            </a:r>
          </a:p>
        </p:txBody>
      </p:sp>
    </p:spTree>
    <p:extLst>
      <p:ext uri="{BB962C8B-B14F-4D97-AF65-F5344CB8AC3E}">
        <p14:creationId xmlns:p14="http://schemas.microsoft.com/office/powerpoint/2010/main" xmlns="" val="4276947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e-sfera.hr/dodatni-digitalni-sadrzaji/00ba7d91-e034-492a-b80a-57d7221f0ed2/assets/interactivity/kviz_a_1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00ba7d91-e034-492a-b80a-57d7221f0ed2/assets/interactivity/kviz_b_3/inde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7d87974f-bdfe-4335-9362-d22293791ee1/assets/video/nc2_t2_koliko_se_brzo_gibamo_-_snimamo_gibanje_ruke_1.mp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58A79E0-E28F-494B-A36F-95F8501085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latin typeface="Gadugi" panose="020B0502040204020203" pitchFamily="34" charset="0"/>
              </a:rPr>
              <a:t>Koliko se brzo gibamo </a:t>
            </a:r>
            <a:endParaRPr lang="hr-HR" dirty="0">
              <a:latin typeface="Gadugi" panose="020B0502040204020203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AAB41FE7-25ED-481B-B162-109F943D4B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latin typeface="Gadugi" panose="020B0502040204020203" pitchFamily="34" charset="0"/>
              </a:rPr>
              <a:t>GIBANJA </a:t>
            </a:r>
            <a:endParaRPr lang="hr-HR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11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05740" y="423386"/>
            <a:ext cx="11148060" cy="1138360"/>
          </a:xfrm>
        </p:spPr>
        <p:txBody>
          <a:bodyPr>
            <a:normAutofit/>
          </a:bodyPr>
          <a:lstStyle/>
          <a:p>
            <a:r>
              <a:rPr lang="hr-HR" sz="3600" dirty="0" smtClean="0"/>
              <a:t>Kako odrediti srednju brzinu gibanja ruke?</a:t>
            </a:r>
            <a:endParaRPr lang="hr-HR" sz="36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98660" y="1561746"/>
            <a:ext cx="11474239" cy="479333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r-HR" sz="3200" b="1" dirty="0"/>
              <a:t>Pokus: </a:t>
            </a:r>
            <a:endParaRPr lang="hr-HR" sz="3200" b="1" dirty="0" smtClean="0"/>
          </a:p>
          <a:p>
            <a:pPr marL="0" indent="0">
              <a:buNone/>
              <a:defRPr/>
            </a:pPr>
            <a:r>
              <a:rPr lang="hr-HR" sz="3200" dirty="0" smtClean="0"/>
              <a:t>Ispod batića elektromagnetskog tipkala provucite papirnatu vrpcu.</a:t>
            </a:r>
            <a:r>
              <a:rPr lang="vi-VN" sz="3200" dirty="0">
                <a:latin typeface="Calibri" pitchFamily="34" charset="0"/>
              </a:rPr>
              <a:t> </a:t>
            </a:r>
            <a:endParaRPr lang="hr-HR" sz="3200" dirty="0" smtClean="0">
              <a:latin typeface="Calibri" pitchFamily="34" charset="0"/>
            </a:endParaRPr>
          </a:p>
          <a:p>
            <a:pPr marL="0" indent="0">
              <a:buNone/>
              <a:defRPr/>
            </a:pPr>
            <a:endParaRPr lang="hr-HR" sz="3200" dirty="0" smtClean="0">
              <a:latin typeface="Calibri" pitchFamily="34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hr-HR" sz="3200" dirty="0" smtClean="0"/>
              <a:t>Zašto udaljenosti između točkica nisu uvijek jednake iako su vremenski razmaci između udaraca jednaki? </a:t>
            </a:r>
            <a:r>
              <a:rPr lang="vi-VN" sz="3200" dirty="0" smtClean="0">
                <a:latin typeface="Calibri" pitchFamily="34" charset="0"/>
              </a:rPr>
              <a:t> </a:t>
            </a:r>
            <a:endParaRPr lang="vi-VN" sz="3200" dirty="0">
              <a:latin typeface="Calibri" pitchFamily="34" charset="0"/>
            </a:endParaRPr>
          </a:p>
          <a:p>
            <a:pPr marL="0" indent="0">
              <a:buNone/>
              <a:defRPr/>
            </a:pPr>
            <a:endParaRPr lang="hr-HR" sz="3200" dirty="0" smtClean="0"/>
          </a:p>
          <a:p>
            <a:pPr>
              <a:buBlip>
                <a:blip r:embed="rId2"/>
              </a:buBlip>
              <a:defRPr/>
            </a:pPr>
            <a:endParaRPr lang="hr-HR" sz="3200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b="45174"/>
          <a:stretch/>
        </p:blipFill>
        <p:spPr>
          <a:xfrm>
            <a:off x="1386416" y="5006817"/>
            <a:ext cx="8340090" cy="90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7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630555" y="1421049"/>
            <a:ext cx="105156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altLang="sr-Latn-RS" sz="3200" dirty="0" smtClean="0"/>
              <a:t>Gdje se ruka s vrpcom gibala najbrže, a gdje najsporije?</a:t>
            </a:r>
          </a:p>
          <a:p>
            <a:pPr marL="0" indent="0">
              <a:buNone/>
            </a:pPr>
            <a:endParaRPr lang="hr-HR" altLang="sr-Latn-RS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altLang="sr-Latn-RS" sz="3200" dirty="0" smtClean="0"/>
              <a:t>Gdje se ruka gibala stalnom brzinom? </a:t>
            </a:r>
          </a:p>
          <a:p>
            <a:pPr marL="0" indent="0">
              <a:buNone/>
            </a:pPr>
            <a:endParaRPr lang="hr-HR" altLang="sr-Latn-RS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altLang="sr-Latn-RS" sz="3200" dirty="0" smtClean="0"/>
              <a:t>Kolika je bila srednja brzina vrpce?</a:t>
            </a:r>
          </a:p>
          <a:p>
            <a:pPr marL="0" indent="0">
              <a:buNone/>
            </a:pPr>
            <a:endParaRPr lang="hr-HR" altLang="sr-Latn-RS" sz="3200" i="1" dirty="0" smtClean="0"/>
          </a:p>
          <a:p>
            <a:endParaRPr lang="hr-HR" altLang="sr-Latn-RS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b="45174"/>
          <a:stretch/>
        </p:blipFill>
        <p:spPr>
          <a:xfrm>
            <a:off x="1512570" y="4866120"/>
            <a:ext cx="8340090" cy="90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946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6860" y="838288"/>
            <a:ext cx="11541760" cy="113836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Udaljenost od prvog do posljednjeg znaka na vrpci izmjerite ravnalom. </a:t>
            </a:r>
            <a:endParaRPr lang="hr-HR" sz="32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0096" y="2215008"/>
            <a:ext cx="7078137" cy="140287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532" y="3864990"/>
            <a:ext cx="4016075" cy="82725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531" y="4930605"/>
            <a:ext cx="4359269" cy="96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986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1133" y="914452"/>
            <a:ext cx="11015133" cy="1168348"/>
          </a:xfrm>
        </p:spPr>
        <p:txBody>
          <a:bodyPr>
            <a:normAutofit/>
          </a:bodyPr>
          <a:lstStyle/>
          <a:p>
            <a:r>
              <a:rPr lang="hr-HR" sz="3200" dirty="0" smtClean="0"/>
              <a:t>Izračunajte srednju brzinu gibanja ruke </a:t>
            </a:r>
            <a:br>
              <a:rPr lang="hr-HR" sz="3200" dirty="0" smtClean="0"/>
            </a:br>
            <a:endParaRPr lang="hr-HR" sz="3200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9067" y="3400255"/>
            <a:ext cx="5379508" cy="1698001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99067" y="21505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02474964"/>
              </p:ext>
            </p:extLst>
          </p:nvPr>
        </p:nvGraphicFramePr>
        <p:xfrm>
          <a:off x="1165225" y="1890988"/>
          <a:ext cx="2052108" cy="492908"/>
        </p:xfrm>
        <a:graphic>
          <a:graphicData uri="http://schemas.openxmlformats.org/presentationml/2006/ole">
            <p:oleObj spid="_x0000_s4111" name="Jednadžba" r:id="rId4" imgW="812447" imgH="203112" progId="">
              <p:embed/>
            </p:oleObj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85207297"/>
              </p:ext>
            </p:extLst>
          </p:nvPr>
        </p:nvGraphicFramePr>
        <p:xfrm>
          <a:off x="1165225" y="2774950"/>
          <a:ext cx="2052108" cy="594990"/>
        </p:xfrm>
        <a:graphic>
          <a:graphicData uri="http://schemas.openxmlformats.org/presentationml/2006/ole">
            <p:oleObj spid="_x0000_s4112" name="Jednadžba" r:id="rId5" imgW="672840" imgH="203040" progId="">
              <p:embed/>
            </p:oleObj>
          </a:graphicData>
        </a:graphic>
      </p:graphicFrame>
      <p:sp>
        <p:nvSpPr>
          <p:cNvPr id="11" name="TekstniOkvir 10"/>
          <p:cNvSpPr txBox="1"/>
          <p:nvPr/>
        </p:nvSpPr>
        <p:spPr>
          <a:xfrm>
            <a:off x="999067" y="5098256"/>
            <a:ext cx="873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Gadugi" panose="020B0502040204020203" pitchFamily="34" charset="0"/>
              </a:rPr>
              <a:t>Srednja brzina gibanja ruke iznosila je 0,30 m/s.</a:t>
            </a:r>
            <a:endParaRPr lang="hr-HR" sz="3200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34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1866" y="999067"/>
            <a:ext cx="10811934" cy="795865"/>
          </a:xfrm>
        </p:spPr>
        <p:txBody>
          <a:bodyPr>
            <a:normAutofit fontScale="90000"/>
          </a:bodyPr>
          <a:lstStyle/>
          <a:p>
            <a:r>
              <a:rPr lang="hr-HR" sz="4000" dirty="0" smtClean="0"/>
              <a:t>Primjer:</a:t>
            </a:r>
            <a:br>
              <a:rPr lang="hr-HR" sz="4000" dirty="0" smtClean="0"/>
            </a:b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41866" y="1396999"/>
            <a:ext cx="10947400" cy="49408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3200" dirty="0" smtClean="0"/>
              <a:t>Anji treba 10 minuta da pješke stigne od kuće do škole srednjom brzinom od 1,5 m/s. Koliko je škola udaljena od kuće? </a:t>
            </a:r>
            <a:endParaRPr lang="hr-HR" sz="3200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-1811867" y="2794089"/>
            <a:ext cx="1899019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r-HR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75786588"/>
              </p:ext>
            </p:extLst>
          </p:nvPr>
        </p:nvGraphicFramePr>
        <p:xfrm>
          <a:off x="1004993" y="2794089"/>
          <a:ext cx="5121488" cy="3405387"/>
        </p:xfrm>
        <a:graphic>
          <a:graphicData uri="http://schemas.openxmlformats.org/presentationml/2006/ole">
            <p:oleObj spid="_x0000_s3083" name="Jednadžba" r:id="rId3" imgW="1155600" imgH="104112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61964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199" y="982186"/>
            <a:ext cx="10964333" cy="1138360"/>
          </a:xfrm>
        </p:spPr>
        <p:txBody>
          <a:bodyPr>
            <a:noAutofit/>
          </a:bodyPr>
          <a:lstStyle/>
          <a:p>
            <a:r>
              <a:rPr lang="hr-H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Klikom na sličicu pristupi kvizu kojim ćeš provjeriti znanje.</a:t>
            </a:r>
            <a: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r-HR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r-HR" sz="3200" dirty="0"/>
          </a:p>
        </p:txBody>
      </p:sp>
      <p:pic>
        <p:nvPicPr>
          <p:cNvPr id="4" name="Picture 5" descr="List, Icon, Symbol, Paper, Sign, Flat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2083" y="2120546"/>
            <a:ext cx="3397250" cy="310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List, Icon, Symbol, Paper, Sign, Flat">
            <a:hlinkClick r:id="rId4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4491" y="1987829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2455333" y="5503333"/>
            <a:ext cx="171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Gadugi" panose="020B0502040204020203" pitchFamily="34" charset="0"/>
              </a:rPr>
              <a:t>KVIZ A </a:t>
            </a:r>
            <a:endParaRPr lang="hr-HR" sz="2400" b="1" dirty="0">
              <a:latin typeface="Gadugi" panose="020B0502040204020203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7501466" y="5503332"/>
            <a:ext cx="1710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latin typeface="Gadugi" panose="020B0502040204020203" pitchFamily="34" charset="0"/>
              </a:rPr>
              <a:t>KVIZ B</a:t>
            </a:r>
            <a:endParaRPr lang="hr-HR" sz="2400" b="1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4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68680" y="560546"/>
            <a:ext cx="10485120" cy="113836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Kada kažemo da se tijelo giba? </a:t>
            </a:r>
            <a:endParaRPr lang="hr-HR" sz="40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0381" y="1698906"/>
            <a:ext cx="3270932" cy="2850234"/>
          </a:xfrm>
          <a:prstGeom prst="rect">
            <a:avLst/>
          </a:prstGeom>
        </p:spPr>
      </p:pic>
      <p:pic>
        <p:nvPicPr>
          <p:cNvPr id="1026" name="Picture 2" descr="Extreme, Motorcross, Motorcycle, Motorsport, Bi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0511" y="1698906"/>
            <a:ext cx="4179370" cy="278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1051560" y="5074920"/>
            <a:ext cx="10302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latin typeface="Gadugi" panose="020B0502040204020203" pitchFamily="34" charset="0"/>
              </a:rPr>
              <a:t>Gibanje je promjena položaja nekog tijela u odnosu prema drugim tijelima.</a:t>
            </a:r>
            <a:endParaRPr lang="hr-HR" sz="2800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30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051560" y="687265"/>
            <a:ext cx="10302240" cy="844355"/>
          </a:xfrm>
        </p:spPr>
        <p:txBody>
          <a:bodyPr>
            <a:normAutofit/>
          </a:bodyPr>
          <a:lstStyle/>
          <a:p>
            <a:r>
              <a:rPr lang="nb-NO" altLang="sr-Latn-RS" sz="3600" dirty="0"/>
              <a:t>Vrijeme i kako ga mjerimo</a:t>
            </a:r>
            <a:endParaRPr lang="hr-HR" altLang="sr-Latn-RS" sz="3600" dirty="0"/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2896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Clr>
                <a:srgbClr val="000000"/>
              </a:buClr>
              <a:buNone/>
            </a:pPr>
            <a:r>
              <a:rPr lang="hr-HR" altLang="sr-Latn-RS" sz="3200" dirty="0" smtClean="0"/>
              <a:t> U svakodnevnom životu </a:t>
            </a:r>
            <a:r>
              <a:rPr lang="hr-HR" altLang="sr-Latn-RS" sz="3200" b="1" dirty="0" smtClean="0"/>
              <a:t>vrijeme mjerimo satom</a:t>
            </a:r>
            <a:r>
              <a:rPr lang="hr-HR" altLang="sr-Latn-RS" sz="3200" dirty="0" smtClean="0"/>
              <a:t>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hr-HR" altLang="sr-Latn-RS" sz="3200" dirty="0" smtClean="0"/>
              <a:t> </a:t>
            </a:r>
            <a:r>
              <a:rPr lang="hr-HR" altLang="sr-Latn-RS" sz="3200" b="1" dirty="0"/>
              <a:t>V</a:t>
            </a:r>
            <a:r>
              <a:rPr lang="vi-VN" altLang="sr-Latn-RS" sz="3200" b="1" dirty="0" smtClean="0">
                <a:latin typeface="Calibri" panose="020F0502020204030204" pitchFamily="34" charset="0"/>
              </a:rPr>
              <a:t>remenski interval </a:t>
            </a:r>
            <a:r>
              <a:rPr lang="el-GR" altLang="sr-Latn-RS" sz="3200" b="1" dirty="0" smtClean="0"/>
              <a:t>Δ</a:t>
            </a:r>
            <a:r>
              <a:rPr lang="vi-VN" altLang="sr-Latn-RS" sz="3200" b="1" i="1" dirty="0" smtClean="0">
                <a:latin typeface="Calibri" panose="020F0502020204030204" pitchFamily="34" charset="0"/>
              </a:rPr>
              <a:t>t</a:t>
            </a:r>
            <a:r>
              <a:rPr lang="vi-VN" altLang="sr-Latn-RS" sz="3200" b="1" dirty="0" smtClean="0">
                <a:latin typeface="Calibri" panose="020F0502020204030204" pitchFamily="34" charset="0"/>
              </a:rPr>
              <a:t> </a:t>
            </a:r>
            <a:r>
              <a:rPr lang="hr-HR" altLang="sr-Latn-RS" sz="3200" b="1" dirty="0" smtClean="0"/>
              <a:t>– </a:t>
            </a:r>
            <a:r>
              <a:rPr lang="hr-HR" altLang="sr-Latn-RS" sz="3200" dirty="0" smtClean="0"/>
              <a:t>vrijeme od početka do završetka nekoga </a:t>
            </a:r>
            <a:r>
              <a:rPr lang="hr-HR" altLang="sr-Latn-RS" sz="3200" dirty="0" smtClean="0"/>
              <a:t>događaja: </a:t>
            </a:r>
            <a:endParaRPr lang="hr-HR" altLang="sr-Latn-RS" sz="3200" dirty="0" smtClean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endParaRPr lang="hr-HR" altLang="sr-Latn-R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hr-HR" altLang="sr-Latn-RS" sz="3200" b="1" dirty="0" smtClean="0">
                <a:latin typeface="Calibri" panose="020F0502020204030204" pitchFamily="34" charset="0"/>
              </a:rPr>
              <a:t>        </a:t>
            </a:r>
            <a:r>
              <a:rPr lang="vi-VN" altLang="sr-Latn-RS" sz="3200" b="1" i="1" dirty="0" smtClean="0">
                <a:latin typeface="Calibri" panose="020F0502020204030204" pitchFamily="34" charset="0"/>
              </a:rPr>
              <a:t>t</a:t>
            </a:r>
            <a:r>
              <a:rPr lang="vi-VN" altLang="sr-Latn-RS" sz="3200" b="1" baseline="-25000" dirty="0" smtClean="0">
                <a:latin typeface="Calibri" panose="020F0502020204030204" pitchFamily="34" charset="0"/>
              </a:rPr>
              <a:t>1</a:t>
            </a:r>
            <a:r>
              <a:rPr lang="vi-VN" altLang="sr-Latn-RS" sz="3200" b="1" dirty="0" smtClean="0">
                <a:latin typeface="Calibri" panose="020F0502020204030204" pitchFamily="34" charset="0"/>
              </a:rPr>
              <a:t> </a:t>
            </a:r>
            <a:r>
              <a:rPr lang="hr-HR" altLang="sr-Latn-RS" sz="3200" b="1" dirty="0" smtClean="0">
                <a:latin typeface="Calibri" panose="020F0502020204030204" pitchFamily="34" charset="0"/>
              </a:rPr>
              <a:t>- </a:t>
            </a:r>
            <a:r>
              <a:rPr lang="vi-VN" altLang="sr-Latn-RS" sz="3200" dirty="0" smtClean="0">
                <a:latin typeface="Calibri" panose="020F0502020204030204" pitchFamily="34" charset="0"/>
              </a:rPr>
              <a:t>početno vrijeme </a:t>
            </a:r>
            <a:r>
              <a:rPr lang="hr-HR" altLang="sr-Latn-RS" sz="3200" dirty="0" smtClean="0">
                <a:latin typeface="Calibri" panose="020F0502020204030204" pitchFamily="34" charset="0"/>
              </a:rPr>
              <a:t>               </a:t>
            </a:r>
            <a:r>
              <a:rPr lang="el-GR" altLang="sr-Latn-RS" sz="3200" b="1" dirty="0" smtClean="0"/>
              <a:t>Δ</a:t>
            </a:r>
            <a:r>
              <a:rPr lang="hr-HR" altLang="sr-Latn-RS" sz="3200" b="1" i="1" dirty="0" smtClean="0"/>
              <a:t>t = t</a:t>
            </a:r>
            <a:r>
              <a:rPr lang="hr-HR" altLang="sr-Latn-RS" sz="3200" b="1" baseline="-25000" dirty="0" smtClean="0"/>
              <a:t>2</a:t>
            </a:r>
            <a:r>
              <a:rPr lang="hr-HR" altLang="sr-Latn-RS" sz="3200" b="1" i="1" dirty="0" smtClean="0"/>
              <a:t> – </a:t>
            </a:r>
            <a:r>
              <a:rPr lang="hr-HR" altLang="sr-Latn-RS" sz="3200" b="1" i="1" dirty="0" smtClean="0"/>
              <a:t>t</a:t>
            </a:r>
            <a:r>
              <a:rPr lang="hr-HR" altLang="sr-Latn-RS" sz="3200" b="1" baseline="-25000" dirty="0" smtClean="0"/>
              <a:t>1.</a:t>
            </a:r>
            <a:endParaRPr lang="hr-HR" altLang="sr-Latn-RS" sz="320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r-HR" altLang="sr-Latn-RS" sz="3200" b="1" i="1" dirty="0" smtClean="0">
                <a:latin typeface="Calibri" panose="020F0502020204030204" pitchFamily="34" charset="0"/>
              </a:rPr>
              <a:t>        </a:t>
            </a:r>
            <a:r>
              <a:rPr lang="vi-VN" altLang="sr-Latn-RS" sz="3200" b="1" i="1" dirty="0" smtClean="0">
                <a:latin typeface="Calibri" panose="020F0502020204030204" pitchFamily="34" charset="0"/>
              </a:rPr>
              <a:t>t</a:t>
            </a:r>
            <a:r>
              <a:rPr lang="vi-VN" altLang="sr-Latn-RS" sz="3200" b="1" baseline="-25000" dirty="0" smtClean="0">
                <a:latin typeface="Calibri" panose="020F0502020204030204" pitchFamily="34" charset="0"/>
              </a:rPr>
              <a:t>2</a:t>
            </a:r>
            <a:r>
              <a:rPr lang="hr-HR" altLang="sr-Latn-RS" sz="3200" b="1" baseline="-25000" dirty="0" smtClean="0">
                <a:latin typeface="Calibri" panose="020F0502020204030204" pitchFamily="34" charset="0"/>
              </a:rPr>
              <a:t> - </a:t>
            </a:r>
            <a:r>
              <a:rPr lang="vi-VN" altLang="sr-Latn-RS" sz="3200" dirty="0" smtClean="0">
                <a:latin typeface="Calibri" panose="020F0502020204030204" pitchFamily="34" charset="0"/>
              </a:rPr>
              <a:t>konačno vrijeme </a:t>
            </a:r>
            <a:endParaRPr lang="hr-HR" altLang="sr-Latn-RS" sz="320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r-HR" altLang="sr-Latn-RS" sz="3200" dirty="0">
                <a:latin typeface="Calibri" panose="020F0502020204030204" pitchFamily="34" charset="0"/>
              </a:rPr>
              <a:t> </a:t>
            </a:r>
            <a:r>
              <a:rPr lang="hr-HR" altLang="sr-Latn-RS" sz="3200" dirty="0" smtClean="0">
                <a:latin typeface="Calibri" panose="020F0502020204030204" pitchFamily="34" charset="0"/>
              </a:rPr>
              <a:t>      </a:t>
            </a:r>
            <a:r>
              <a:rPr lang="hr-HR" altLang="sr-Latn-RS" sz="3200" dirty="0" smtClean="0">
                <a:latin typeface="Calibri" panose="020F0502020204030204" pitchFamily="34" charset="0"/>
              </a:rPr>
              <a:t>Osnovna mjerna jedinica: </a:t>
            </a:r>
            <a:r>
              <a:rPr lang="hr-HR" altLang="sr-Latn-RS" sz="3200" b="1" dirty="0" smtClean="0">
                <a:latin typeface="Calibri" panose="020F0502020204030204" pitchFamily="34" charset="0"/>
              </a:rPr>
              <a:t>s</a:t>
            </a:r>
            <a:r>
              <a:rPr lang="hr-HR" altLang="sr-Latn-RS" sz="3200" dirty="0" smtClean="0">
                <a:latin typeface="Calibri" panose="020F0502020204030204" pitchFamily="34" charset="0"/>
              </a:rPr>
              <a:t> </a:t>
            </a:r>
            <a:r>
              <a:rPr lang="hr-HR" altLang="sr-Latn-RS" sz="3200" dirty="0" smtClean="0">
                <a:latin typeface="Calibri" panose="020F0502020204030204" pitchFamily="34" charset="0"/>
              </a:rPr>
              <a:t>– </a:t>
            </a:r>
            <a:r>
              <a:rPr lang="hr-HR" altLang="sr-Latn-RS" sz="3200" dirty="0" smtClean="0">
                <a:latin typeface="Calibri" panose="020F0502020204030204" pitchFamily="34" charset="0"/>
              </a:rPr>
              <a:t>sekunda. </a:t>
            </a:r>
            <a:endParaRPr lang="hr-HR" altLang="sr-Latn-RS" sz="32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04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85088" y="687264"/>
            <a:ext cx="12321540" cy="1138360"/>
          </a:xfrm>
        </p:spPr>
        <p:txBody>
          <a:bodyPr>
            <a:noAutofit/>
          </a:bodyPr>
          <a:lstStyle/>
          <a:p>
            <a:r>
              <a:rPr lang="hr-HR" altLang="sr-Latn-RS" sz="3600" dirty="0" smtClean="0"/>
              <a:t>Možete li </a:t>
            </a:r>
            <a:r>
              <a:rPr lang="hr-HR" altLang="sr-Latn-RS" sz="3600" dirty="0" smtClean="0"/>
              <a:t>precizno izmjeriti </a:t>
            </a:r>
            <a:r>
              <a:rPr lang="hr-HR" altLang="sr-Latn-RS" sz="3600" dirty="0" smtClean="0"/>
              <a:t>kratki vremenski interval</a:t>
            </a:r>
            <a:r>
              <a:rPr lang="hr-HR" altLang="sr-Latn-RS" sz="4000" dirty="0" smtClean="0"/>
              <a:t>?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85088" y="1825624"/>
            <a:ext cx="10779151" cy="4351338"/>
          </a:xfrm>
        </p:spPr>
        <p:txBody>
          <a:bodyPr/>
          <a:lstStyle/>
          <a:p>
            <a:pPr marL="0" indent="0">
              <a:buNone/>
            </a:pPr>
            <a:r>
              <a:rPr lang="hr-HR" altLang="sr-Latn-RS" dirty="0" smtClean="0"/>
              <a:t>Elektromagnetsko tipkalo</a:t>
            </a:r>
          </a:p>
          <a:p>
            <a:pPr marL="0" indent="0">
              <a:buNone/>
            </a:pPr>
            <a:r>
              <a:rPr lang="vi-VN" altLang="sr-Latn-RS" dirty="0" smtClean="0">
                <a:latin typeface="Calibri" panose="020F0502020204030204" pitchFamily="34" charset="0"/>
              </a:rPr>
              <a:t>Koliki je vremenski razmak </a:t>
            </a:r>
            <a:r>
              <a:rPr lang="el-GR" altLang="sr-Latn-RS" i="1" dirty="0" smtClean="0"/>
              <a:t>Δ</a:t>
            </a:r>
            <a:r>
              <a:rPr lang="vi-VN" altLang="sr-Latn-RS" i="1" dirty="0" smtClean="0">
                <a:latin typeface="Calibri" panose="020F0502020204030204" pitchFamily="34" charset="0"/>
              </a:rPr>
              <a:t>t</a:t>
            </a:r>
            <a:r>
              <a:rPr lang="vi-VN" altLang="sr-Latn-RS" dirty="0" smtClean="0">
                <a:latin typeface="Calibri" panose="020F0502020204030204" pitchFamily="34" charset="0"/>
              </a:rPr>
              <a:t> između dva udarca? </a:t>
            </a:r>
            <a:endParaRPr lang="hr-HR" altLang="sr-Latn-RS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hr-HR" altLang="sr-Latn-RS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altLang="sr-Latn-RS" sz="3600" dirty="0" smtClean="0"/>
              <a:t>                                    </a:t>
            </a:r>
          </a:p>
          <a:p>
            <a:pPr marL="0" indent="0">
              <a:buNone/>
            </a:pPr>
            <a:r>
              <a:rPr lang="pl-PL" altLang="sr-Latn-RS" sz="3600" dirty="0"/>
              <a:t> </a:t>
            </a:r>
            <a:r>
              <a:rPr lang="pl-PL" altLang="sr-Latn-RS" sz="3600" dirty="0" smtClean="0"/>
              <a:t>                                  Δ</a:t>
            </a:r>
            <a:r>
              <a:rPr lang="pl-PL" altLang="sr-Latn-RS" sz="3600" i="1" dirty="0" smtClean="0"/>
              <a:t>t </a:t>
            </a:r>
            <a:r>
              <a:rPr lang="pl-PL" altLang="sr-Latn-RS" sz="3600" dirty="0" smtClean="0"/>
              <a:t>= 1 s / 50 ili </a:t>
            </a:r>
            <a:r>
              <a:rPr lang="pl-PL" altLang="sr-Latn-RS" sz="3600" i="1" dirty="0" smtClean="0"/>
              <a:t>t </a:t>
            </a:r>
            <a:r>
              <a:rPr lang="pl-PL" altLang="sr-Latn-RS" sz="3600" dirty="0" smtClean="0"/>
              <a:t>= 0,02 s</a:t>
            </a:r>
            <a:endParaRPr lang="hr-HR" altLang="sr-Latn-RS" sz="3600" dirty="0" smtClean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398" y="3406140"/>
            <a:ext cx="3609182" cy="1716881"/>
          </a:xfrm>
          <a:prstGeom prst="rect">
            <a:avLst/>
          </a:prstGeom>
        </p:spPr>
      </p:pic>
      <p:pic>
        <p:nvPicPr>
          <p:cNvPr id="7" name="Picture 2" descr="C:\Users\Hp\Downloads\clapperboard-311792_1280.png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63199" y="1825624"/>
            <a:ext cx="1046861" cy="84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/>
          <p:nvPr/>
        </p:nvPicPr>
        <p:blipFill>
          <a:blip r:embed="rId5"/>
          <a:stretch>
            <a:fillRect/>
          </a:stretch>
        </p:blipFill>
        <p:spPr>
          <a:xfrm>
            <a:off x="10687050" y="2674853"/>
            <a:ext cx="1348740" cy="73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702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>
            <a:spLocks noGrp="1"/>
          </p:cNvSpPr>
          <p:nvPr>
            <p:ph idx="1"/>
          </p:nvPr>
        </p:nvSpPr>
        <p:spPr>
          <a:xfrm>
            <a:off x="617219" y="1039337"/>
            <a:ext cx="11384281" cy="45980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altLang="sr-Latn-RS" sz="3200" dirty="0" smtClean="0"/>
              <a:t>Koliki je vremenski interval snimljen na prikazanoj vrpci? 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altLang="sr-Latn-RS" sz="3200" dirty="0" smtClean="0"/>
          </a:p>
          <a:p>
            <a:endParaRPr lang="hr-HR" altLang="sr-Latn-RS" dirty="0" smtClean="0"/>
          </a:p>
          <a:p>
            <a:endParaRPr lang="hr-HR" altLang="sr-Latn-RS" dirty="0" smtClean="0"/>
          </a:p>
          <a:p>
            <a:endParaRPr lang="hr-HR" altLang="sr-Latn-RS" dirty="0" smtClean="0"/>
          </a:p>
          <a:p>
            <a:pPr marL="0" indent="0">
              <a:buNone/>
            </a:pPr>
            <a:r>
              <a:rPr lang="hr-HR" altLang="sr-Latn-RS" sz="3600" i="1" dirty="0"/>
              <a:t> </a:t>
            </a:r>
            <a:r>
              <a:rPr lang="hr-HR" altLang="sr-Latn-RS" sz="3600" i="1" dirty="0" smtClean="0"/>
              <a:t>        </a:t>
            </a:r>
            <a:r>
              <a:rPr lang="pt-BR" altLang="sr-Latn-RS" sz="3600" i="1" dirty="0" smtClean="0"/>
              <a:t>t </a:t>
            </a:r>
            <a:r>
              <a:rPr lang="pt-BR" altLang="sr-Latn-RS" sz="3600" dirty="0" smtClean="0"/>
              <a:t>=</a:t>
            </a:r>
            <a:r>
              <a:rPr lang="pt-BR" altLang="sr-Latn-RS" sz="3600" i="1" dirty="0" smtClean="0"/>
              <a:t> n · </a:t>
            </a:r>
            <a:r>
              <a:rPr lang="pt-BR" altLang="sr-Latn-RS" sz="3600" dirty="0" smtClean="0"/>
              <a:t>Δ</a:t>
            </a:r>
            <a:r>
              <a:rPr lang="pt-BR" altLang="sr-Latn-RS" sz="3600" i="1" dirty="0" smtClean="0"/>
              <a:t>t </a:t>
            </a:r>
            <a:r>
              <a:rPr lang="pt-BR" altLang="sr-Latn-RS" sz="3600" dirty="0" smtClean="0"/>
              <a:t>= </a:t>
            </a:r>
            <a:r>
              <a:rPr lang="hr-HR" altLang="sr-Latn-RS" sz="3600" dirty="0"/>
              <a:t>9</a:t>
            </a:r>
            <a:r>
              <a:rPr lang="pt-BR" altLang="sr-Latn-RS" sz="3600" dirty="0" smtClean="0"/>
              <a:t> · 0,02 s = 0,</a:t>
            </a:r>
            <a:r>
              <a:rPr lang="hr-HR" altLang="sr-Latn-RS" sz="3600" dirty="0" smtClean="0"/>
              <a:t>18</a:t>
            </a:r>
            <a:r>
              <a:rPr lang="pt-BR" altLang="sr-Latn-RS" sz="3600" dirty="0" smtClean="0"/>
              <a:t> </a:t>
            </a:r>
            <a:r>
              <a:rPr lang="pt-BR" altLang="sr-Latn-RS" sz="3600" dirty="0" smtClean="0"/>
              <a:t>s</a:t>
            </a:r>
            <a:r>
              <a:rPr lang="hr-HR" altLang="sr-Latn-RS" sz="3600" dirty="0" smtClean="0"/>
              <a:t> </a:t>
            </a:r>
            <a:endParaRPr lang="hr-HR" altLang="sr-Latn-RS" sz="3600" dirty="0" smtClean="0"/>
          </a:p>
          <a:p>
            <a:endParaRPr lang="hr-HR" altLang="sr-Latn-RS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807" y="2423161"/>
            <a:ext cx="7339856" cy="915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762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769620" y="1391285"/>
            <a:ext cx="6865620" cy="43513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altLang="sr-Latn-RS" sz="3200" dirty="0" smtClean="0"/>
              <a:t> Primjer: </a:t>
            </a:r>
            <a:r>
              <a:rPr lang="hr-HR" altLang="sr-Latn-RS" sz="3200" dirty="0"/>
              <a:t>M</a:t>
            </a:r>
            <a:r>
              <a:rPr lang="hr-HR" altLang="sr-Latn-RS" sz="3200" dirty="0" smtClean="0"/>
              <a:t>jerimo kratke intervale</a:t>
            </a:r>
          </a:p>
          <a:p>
            <a:pPr marL="0" indent="0">
              <a:buNone/>
            </a:pPr>
            <a:endParaRPr lang="hr-HR" altLang="sr-Latn-RS" sz="32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altLang="sr-Latn-RS" sz="3200" dirty="0" smtClean="0"/>
              <a:t>Koliki je vremenski razmak između dva otkucaja srca?</a:t>
            </a:r>
          </a:p>
          <a:p>
            <a:pPr marL="0" indent="0">
              <a:buNone/>
            </a:pPr>
            <a:endParaRPr lang="hr-HR" altLang="sr-Latn-RS" sz="3200" dirty="0" smtClean="0"/>
          </a:p>
          <a:p>
            <a:pPr marL="0" indent="0">
              <a:buNone/>
            </a:pPr>
            <a:r>
              <a:rPr lang="hr-HR" altLang="sr-Latn-RS" sz="3200" dirty="0"/>
              <a:t> </a:t>
            </a:r>
            <a:r>
              <a:rPr lang="hr-HR" altLang="sr-Latn-RS" sz="3200" dirty="0" smtClean="0"/>
              <a:t>                 </a:t>
            </a:r>
            <a:r>
              <a:rPr lang="el-GR" altLang="sr-Latn-RS" sz="3200" dirty="0" smtClean="0"/>
              <a:t>Δ</a:t>
            </a:r>
            <a:r>
              <a:rPr lang="hr-HR" altLang="sr-Latn-RS" sz="3200" i="1" dirty="0" smtClean="0"/>
              <a:t>t = </a:t>
            </a:r>
            <a:r>
              <a:rPr lang="hr-HR" altLang="sr-Latn-RS" sz="3200" i="1" dirty="0" err="1" smtClean="0"/>
              <a:t>t</a:t>
            </a:r>
            <a:r>
              <a:rPr lang="hr-HR" altLang="sr-Latn-RS" sz="3200" i="1" dirty="0" smtClean="0"/>
              <a:t> </a:t>
            </a:r>
            <a:r>
              <a:rPr lang="hr-HR" altLang="sr-Latn-RS" sz="3200" dirty="0" smtClean="0"/>
              <a:t>/</a:t>
            </a:r>
            <a:r>
              <a:rPr lang="hr-HR" altLang="sr-Latn-RS" sz="3200" i="1" dirty="0" smtClean="0"/>
              <a:t>n</a:t>
            </a:r>
          </a:p>
          <a:p>
            <a:pPr marL="0" indent="0">
              <a:buNone/>
            </a:pPr>
            <a:r>
              <a:rPr lang="hr-HR" altLang="sr-Latn-RS" sz="3200" dirty="0" smtClean="0"/>
              <a:t>               </a:t>
            </a:r>
            <a:r>
              <a:rPr lang="el-GR" altLang="sr-Latn-RS" sz="3200" dirty="0" smtClean="0"/>
              <a:t>Δ</a:t>
            </a:r>
            <a:r>
              <a:rPr lang="hr-HR" altLang="sr-Latn-RS" sz="3200" i="1" dirty="0" smtClean="0"/>
              <a:t>t </a:t>
            </a:r>
            <a:r>
              <a:rPr lang="hr-HR" altLang="sr-Latn-RS" sz="3200" dirty="0" smtClean="0"/>
              <a:t>= 15 s / 20 = 0,75 s 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altLang="sr-Latn-RS" sz="3200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5240" y="1391285"/>
            <a:ext cx="4293174" cy="266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329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74320" y="423386"/>
            <a:ext cx="11079480" cy="1138360"/>
          </a:xfrm>
        </p:spPr>
        <p:txBody>
          <a:bodyPr>
            <a:normAutofit/>
          </a:bodyPr>
          <a:lstStyle/>
          <a:p>
            <a:r>
              <a:rPr lang="hr-HR" sz="3600" dirty="0" smtClean="0"/>
              <a:t>Prijeđeni put i kako ga mjerimo </a:t>
            </a:r>
            <a:endParaRPr lang="hr-HR" sz="36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8480" y="2016282"/>
            <a:ext cx="4671060" cy="3442713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457200" y="1721703"/>
            <a:ext cx="579882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latin typeface="Gadugi" panose="020B0502040204020203" pitchFamily="34" charset="0"/>
              </a:rPr>
              <a:t>Prijeđeni </a:t>
            </a:r>
            <a:r>
              <a:rPr lang="hr-HR" sz="3200" b="1" dirty="0" smtClean="0">
                <a:latin typeface="Gadugi" panose="020B0502040204020203" pitchFamily="34" charset="0"/>
              </a:rPr>
              <a:t>put</a:t>
            </a:r>
            <a:r>
              <a:rPr lang="hr-HR" sz="3200" dirty="0" smtClean="0">
                <a:latin typeface="Gadugi" panose="020B0502040204020203" pitchFamily="34" charset="0"/>
              </a:rPr>
              <a:t> </a:t>
            </a:r>
            <a:r>
              <a:rPr lang="el-GR" altLang="sr-Latn-RS" sz="3200" dirty="0"/>
              <a:t>Δ</a:t>
            </a:r>
            <a:r>
              <a:rPr lang="hr-HR" altLang="sr-Latn-RS" sz="3200" i="1" dirty="0">
                <a:latin typeface="Gadugi" panose="020B0502040204020203" pitchFamily="34" charset="0"/>
              </a:rPr>
              <a:t>s </a:t>
            </a:r>
            <a:r>
              <a:rPr lang="hr-HR" altLang="sr-Latn-RS" sz="3200" dirty="0" smtClean="0">
                <a:latin typeface="Gadugi" panose="020B0502040204020203" pitchFamily="34" charset="0"/>
              </a:rPr>
              <a:t>je razlika između konačnog  i početnog položaja tijela. </a:t>
            </a:r>
          </a:p>
          <a:p>
            <a:r>
              <a:rPr lang="hr-HR" sz="3200" dirty="0">
                <a:latin typeface="Gadugi" panose="020B0502040204020203" pitchFamily="34" charset="0"/>
              </a:rPr>
              <a:t> </a:t>
            </a:r>
            <a:r>
              <a:rPr lang="el-GR" sz="3200" dirty="0"/>
              <a:t>Δ</a:t>
            </a:r>
            <a:r>
              <a:rPr lang="hr-HR" sz="3200" i="1" dirty="0">
                <a:latin typeface="Gadugi" panose="020B0502040204020203" pitchFamily="34" charset="0"/>
              </a:rPr>
              <a:t>s = s</a:t>
            </a:r>
            <a:r>
              <a:rPr lang="hr-HR" sz="3200" baseline="-25000" dirty="0">
                <a:latin typeface="Gadugi" panose="020B0502040204020203" pitchFamily="34" charset="0"/>
              </a:rPr>
              <a:t>2</a:t>
            </a:r>
            <a:r>
              <a:rPr lang="hr-HR" sz="3200" i="1" dirty="0">
                <a:latin typeface="Gadugi" panose="020B0502040204020203" pitchFamily="34" charset="0"/>
              </a:rPr>
              <a:t> – s</a:t>
            </a:r>
            <a:r>
              <a:rPr lang="hr-HR" sz="3200" baseline="-25000" dirty="0">
                <a:latin typeface="Gadugi" panose="020B0502040204020203" pitchFamily="34" charset="0"/>
              </a:rPr>
              <a:t>1</a:t>
            </a:r>
            <a:r>
              <a:rPr lang="hr-HR" sz="3200" i="1" dirty="0">
                <a:latin typeface="Gadugi" panose="020B0502040204020203" pitchFamily="34" charset="0"/>
              </a:rPr>
              <a:t> </a:t>
            </a:r>
            <a:r>
              <a:rPr lang="hr-HR" sz="3200" dirty="0">
                <a:latin typeface="Gadugi" panose="020B0502040204020203" pitchFamily="34" charset="0"/>
              </a:rPr>
              <a:t> </a:t>
            </a:r>
            <a:endParaRPr lang="hr-HR" sz="3200" dirty="0" smtClean="0">
              <a:latin typeface="Gadugi" panose="020B0502040204020203" pitchFamily="34" charset="0"/>
            </a:endParaRPr>
          </a:p>
          <a:p>
            <a:endParaRPr lang="hr-HR" sz="3200" dirty="0">
              <a:latin typeface="Gadugi" panose="020B0502040204020203" pitchFamily="34" charset="0"/>
            </a:endParaRPr>
          </a:p>
          <a:p>
            <a:r>
              <a:rPr lang="hr-HR" sz="3200" b="1" dirty="0" smtClean="0">
                <a:latin typeface="Gadugi" panose="020B0502040204020203" pitchFamily="34" charset="0"/>
              </a:rPr>
              <a:t>Pomak</a:t>
            </a:r>
            <a:r>
              <a:rPr lang="hr-HR" sz="3200" dirty="0" smtClean="0">
                <a:latin typeface="Gadugi" panose="020B0502040204020203" pitchFamily="34" charset="0"/>
              </a:rPr>
              <a:t> je najkraća udaljenost između početnog i konačnog položaja. </a:t>
            </a:r>
            <a:endParaRPr lang="hr-HR" sz="3200" dirty="0">
              <a:latin typeface="Gadug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09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25780" y="423386"/>
            <a:ext cx="10828020" cy="1138360"/>
          </a:xfrm>
        </p:spPr>
        <p:txBody>
          <a:bodyPr>
            <a:normAutofit/>
          </a:bodyPr>
          <a:lstStyle/>
          <a:p>
            <a:r>
              <a:rPr lang="hr-HR" altLang="sr-Latn-RS" sz="3900" dirty="0" smtClean="0"/>
              <a:t>Kako odrediti srednju brzinu?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25780" y="1561746"/>
            <a:ext cx="11247120" cy="474761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altLang="sr-Latn-RS" sz="3200" dirty="0" smtClean="0"/>
              <a:t>Dok trčite ili hodate, brzina gibanja se mijenja, pri takvom gibanju možemo govoriti o </a:t>
            </a:r>
            <a:r>
              <a:rPr lang="hr-HR" altLang="sr-Latn-RS" sz="3200" b="1" dirty="0" smtClean="0"/>
              <a:t>srednjoj brzini.</a:t>
            </a:r>
          </a:p>
          <a:p>
            <a:pPr marL="0" indent="0">
              <a:buNone/>
            </a:pPr>
            <a:endParaRPr lang="hr-HR" altLang="sr-Latn-RS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altLang="sr-Latn-RS" dirty="0"/>
              <a:t> </a:t>
            </a:r>
            <a:r>
              <a:rPr lang="hr-HR" altLang="sr-Latn-RS" sz="3200" dirty="0" smtClean="0"/>
              <a:t>Količnik prijeđenog puta i vremena gibanja nazivamo srednja brzina. </a:t>
            </a:r>
            <a:endParaRPr lang="hr-HR" altLang="sr-Latn-RS" sz="3200" dirty="0"/>
          </a:p>
          <a:p>
            <a:pPr>
              <a:buFontTx/>
              <a:buBlip>
                <a:blip r:embed="rId2"/>
              </a:buBlip>
            </a:pPr>
            <a:endParaRPr lang="hr-HR" altLang="sr-Latn-RS" sz="3200" dirty="0"/>
          </a:p>
          <a:p>
            <a:pPr marL="0" indent="0">
              <a:buNone/>
            </a:pPr>
            <a:endParaRPr lang="hr-HR" altLang="sr-Latn-RS" dirty="0"/>
          </a:p>
          <a:p>
            <a:pPr marL="0" indent="0">
              <a:buNone/>
            </a:pPr>
            <a:endParaRPr lang="hr-HR" altLang="sr-Latn-RS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altLang="sr-Latn-RS" sz="3200" dirty="0" smtClean="0"/>
              <a:t>Osnovna jedinica za brzinu je </a:t>
            </a:r>
            <a:r>
              <a:rPr lang="pl-PL" altLang="sr-Latn-RS" sz="3200" b="1" dirty="0" smtClean="0"/>
              <a:t>metar u sekundi </a:t>
            </a:r>
            <a:r>
              <a:rPr lang="pl-PL" altLang="sr-Latn-RS" sz="3200" dirty="0" smtClean="0"/>
              <a:t>(znak </a:t>
            </a:r>
            <a:r>
              <a:rPr lang="pl-PL" altLang="sr-Latn-RS" sz="3200" b="1" dirty="0" smtClean="0"/>
              <a:t>m/s</a:t>
            </a:r>
            <a:r>
              <a:rPr lang="pl-PL" altLang="sr-Latn-RS" sz="3200" dirty="0" smtClean="0"/>
              <a:t>).</a:t>
            </a:r>
            <a:r>
              <a:rPr lang="hr-HR" altLang="sr-Latn-RS" sz="3200" dirty="0" smtClean="0"/>
              <a:t>  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altLang="sr-Latn-RS" b="1" i="1" dirty="0" smtClean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46" y="3637597"/>
            <a:ext cx="3555154" cy="189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820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274321" y="1165861"/>
            <a:ext cx="11056620" cy="441674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altLang="sr-Latn-RS" sz="3200" dirty="0" smtClean="0"/>
              <a:t>Brzina se često iskazuje jedinicom </a:t>
            </a:r>
            <a:r>
              <a:rPr lang="pl-PL" altLang="sr-Latn-RS" sz="3200" b="1" dirty="0" smtClean="0"/>
              <a:t>kilometar na sat</a:t>
            </a:r>
            <a:r>
              <a:rPr lang="pl-PL" altLang="sr-Latn-RS" sz="3200" dirty="0" smtClean="0"/>
              <a:t>,</a:t>
            </a:r>
            <a:r>
              <a:rPr lang="pl-PL" altLang="sr-Latn-RS" sz="3200" b="1" dirty="0" smtClean="0"/>
              <a:t> km/h</a:t>
            </a:r>
            <a:r>
              <a:rPr lang="pl-PL" altLang="sr-Latn-RS" sz="3200" dirty="0" smtClean="0"/>
              <a:t>.</a:t>
            </a:r>
          </a:p>
          <a:p>
            <a:pPr marL="0" indent="0">
              <a:buNone/>
            </a:pPr>
            <a:endParaRPr lang="pl-PL" altLang="sr-Latn-RS" sz="32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altLang="sr-Latn-RS" sz="3200" dirty="0" smtClean="0"/>
              <a:t>Kakav je odnos veličine te mjerne jedinice prema osnovnoj?</a:t>
            </a:r>
          </a:p>
          <a:p>
            <a:endParaRPr lang="hr-HR" altLang="sr-Latn-RS" sz="3200" dirty="0" smtClean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33940416"/>
              </p:ext>
            </p:extLst>
          </p:nvPr>
        </p:nvGraphicFramePr>
        <p:xfrm>
          <a:off x="467497" y="3582670"/>
          <a:ext cx="4660082" cy="1348740"/>
        </p:xfrm>
        <a:graphic>
          <a:graphicData uri="http://schemas.openxmlformats.org/presentationml/2006/ole">
            <p:oleObj spid="_x0000_s1040" name="Equation" r:id="rId3" imgW="1447800" imgH="419100" progId="">
              <p:embed/>
            </p:oleObj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37209791"/>
              </p:ext>
            </p:extLst>
          </p:nvPr>
        </p:nvGraphicFramePr>
        <p:xfrm>
          <a:off x="5882473" y="3268980"/>
          <a:ext cx="6030991" cy="2066767"/>
        </p:xfrm>
        <a:graphic>
          <a:graphicData uri="http://schemas.openxmlformats.org/presentationml/2006/ole">
            <p:oleObj spid="_x0000_s1041" name="Jednadžba" r:id="rId4" imgW="2222280" imgH="76176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59612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395</Words>
  <Application>Microsoft Office PowerPoint</Application>
  <PresentationFormat>Custom</PresentationFormat>
  <Paragraphs>64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Tema sustava Office</vt:lpstr>
      <vt:lpstr>Equation</vt:lpstr>
      <vt:lpstr>Jednadžba</vt:lpstr>
      <vt:lpstr>Koliko se brzo gibamo </vt:lpstr>
      <vt:lpstr>Kada kažemo da se tijelo giba? </vt:lpstr>
      <vt:lpstr>Vrijeme i kako ga mjerimo</vt:lpstr>
      <vt:lpstr>Možete li precizno izmjeriti kratki vremenski interval? </vt:lpstr>
      <vt:lpstr>Slide 5</vt:lpstr>
      <vt:lpstr>Slide 6</vt:lpstr>
      <vt:lpstr>Prijeđeni put i kako ga mjerimo </vt:lpstr>
      <vt:lpstr>Kako odrediti srednju brzinu? </vt:lpstr>
      <vt:lpstr>Slide 9</vt:lpstr>
      <vt:lpstr>Kako odrediti srednju brzinu gibanja ruke?</vt:lpstr>
      <vt:lpstr>Slide 11</vt:lpstr>
      <vt:lpstr>Udaljenost od prvog do posljednjeg znaka na vrpci izmjerite ravnalom. </vt:lpstr>
      <vt:lpstr>Izračunajte srednju brzinu gibanja ruke  </vt:lpstr>
      <vt:lpstr>Primjer: </vt:lpstr>
      <vt:lpstr>Klikom na sličicu pristupi kvizu kojim ćeš provjeriti znanje.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Koliko se brzo gibamo</dc:title>
  <dc:creator>Učitelj</dc:creator>
  <cp:lastModifiedBy>sk-iloncarek</cp:lastModifiedBy>
  <cp:revision>22</cp:revision>
  <dcterms:modified xsi:type="dcterms:W3CDTF">2021-02-08T09:08:43Z</dcterms:modified>
</cp:coreProperties>
</file>